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omments/modernComment_143_38864B4B.xml" ContentType="application/vnd.ms-powerpoint.comment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omments/modernComment_12B_1AB590AB.xml" ContentType="application/vnd.ms-powerpoint.comment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omments/modernComment_12C_A54800DA.xml" ContentType="application/vnd.ms-powerpoint.comments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comments/modernComment_12D_2BF3C6CA.xml" ContentType="application/vnd.ms-powerpoint.comments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2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3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ink/ink4.xml" ContentType="application/inkml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359" r:id="rId8"/>
    <p:sldId id="259" r:id="rId9"/>
    <p:sldId id="260" r:id="rId10"/>
    <p:sldId id="261" r:id="rId11"/>
    <p:sldId id="263" r:id="rId12"/>
    <p:sldId id="285" r:id="rId13"/>
    <p:sldId id="288" r:id="rId14"/>
    <p:sldId id="286" r:id="rId15"/>
    <p:sldId id="264" r:id="rId16"/>
    <p:sldId id="290" r:id="rId17"/>
    <p:sldId id="292" r:id="rId18"/>
    <p:sldId id="266" r:id="rId19"/>
    <p:sldId id="297" r:id="rId20"/>
    <p:sldId id="360" r:id="rId21"/>
    <p:sldId id="323" r:id="rId22"/>
    <p:sldId id="299" r:id="rId23"/>
    <p:sldId id="300" r:id="rId24"/>
    <p:sldId id="301" r:id="rId25"/>
    <p:sldId id="293" r:id="rId26"/>
    <p:sldId id="305" r:id="rId27"/>
    <p:sldId id="346" r:id="rId28"/>
    <p:sldId id="278" r:id="rId29"/>
    <p:sldId id="338" r:id="rId30"/>
    <p:sldId id="331" r:id="rId31"/>
    <p:sldId id="311" r:id="rId32"/>
    <p:sldId id="357" r:id="rId33"/>
    <p:sldId id="283" r:id="rId34"/>
    <p:sldId id="268" r:id="rId35"/>
    <p:sldId id="347" r:id="rId36"/>
    <p:sldId id="343" r:id="rId37"/>
    <p:sldId id="348" r:id="rId38"/>
    <p:sldId id="322" r:id="rId39"/>
    <p:sldId id="344" r:id="rId40"/>
    <p:sldId id="332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146807-7F9C-6745-C81D-2E83D05E98F9}" name="Marcia Leiva" initials="ML" userId="S::mleiva@hcde-texas.org::ff035dde-3922-4179-94c4-3159477fa707" providerId="AD"/>
  <p188:author id="{C52F89AC-1E20-E8DE-D941-64ACA46B4B27}" name="Julia Watts" initials="JW" userId="S::Julia.Watts@hcde-texas.org::86fc1eda-f4e6-4ed4-a48b-a43e2268c7e1" providerId="AD"/>
  <p188:author id="{ECDBC2B1-1D60-0867-926E-89C563EA5738}" name="Anai Rodriguez" initials="AR" userId="S::Anai.Rodriguez@hcde-texas.org::6e88ac4e-7b1b-4191-9e8b-3c4766ff51ca" providerId="AD"/>
  <p188:author id="{CFA89AC1-AC6D-1D5E-B55C-08BC408C237C}" name="Jesus Amezcua" initials="JA" userId="S::jamezcua@hcde-texas.org::4f292f35-06c7-4a2d-a8a2-3291581780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5" autoAdjust="0"/>
  </p:normalViewPr>
  <p:slideViewPr>
    <p:cSldViewPr snapToGrid="0">
      <p:cViewPr>
        <p:scale>
          <a:sx n="60" d="100"/>
          <a:sy n="60" d="100"/>
        </p:scale>
        <p:origin x="370" y="5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modernComment_12B_1AB590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C00DB4-D481-4AF6-97C6-555A71E8843A}" authorId="{ECDBC2B1-1D60-0867-926E-89C563EA5738}" status="resolved" created="2025-02-13T22:08:44.217" complete="100000">
    <pc:sldMkLst xmlns:pc="http://schemas.microsoft.com/office/powerpoint/2013/main/command">
      <pc:docMk/>
      <pc:sldMk cId="448106667" sldId="299"/>
    </pc:sldMkLst>
    <p188:txBody>
      <a:bodyPr/>
      <a:lstStyle/>
      <a:p>
        <a:r>
          <a:rPr lang="en-US"/>
          <a:t>NEEd</a:t>
        </a:r>
      </a:p>
    </p188:txBody>
  </p188:cm>
</p188:cmLst>
</file>

<file path=ppt/comments/modernComment_12C_A54800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0252E3-1CCD-430E-916C-FB935BEBBEDD}" authorId="{ECDBC2B1-1D60-0867-926E-89C563EA5738}" status="resolved" created="2025-02-13T22:08:55.649" complete="100000">
    <pc:sldMkLst xmlns:pc="http://schemas.microsoft.com/office/powerpoint/2013/main/command">
      <pc:docMk/>
      <pc:sldMk cId="2772959450" sldId="300"/>
    </pc:sldMkLst>
    <p188:txBody>
      <a:bodyPr/>
      <a:lstStyle/>
      <a:p>
        <a:r>
          <a:rPr lang="en-US"/>
          <a:t>NEED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9T17:56:22.910" authorId="{C52F89AC-1E20-E8DE-D941-64ACA46B4B27}"/>
          </p223:rxn>
        </p223:reactions>
      </p:ext>
    </p188:extLst>
  </p188:cm>
</p188:cmLst>
</file>

<file path=ppt/comments/modernComment_12D_2BF3C6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0FDE69-4925-40B7-886C-54F5A66860D1}" authorId="{ECDBC2B1-1D60-0867-926E-89C563EA5738}" status="resolved" created="2025-02-13T22:09:05.390" complete="100000">
    <pc:sldMkLst xmlns:pc="http://schemas.microsoft.com/office/powerpoint/2013/main/command">
      <pc:docMk/>
      <pc:sldMk cId="737396426" sldId="301"/>
    </pc:sldMkLst>
    <p188:txBody>
      <a:bodyPr/>
      <a:lstStyle/>
      <a:p>
        <a:r>
          <a:rPr lang="en-US"/>
          <a:t>NEED</a:t>
        </a:r>
      </a:p>
    </p188:txBody>
  </p188:cm>
</p188:cmLst>
</file>

<file path=ppt/comments/modernComment_143_38864B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999819-9F79-49E1-84CF-B440E6175D0E}" authorId="{ECDBC2B1-1D60-0867-926E-89C563EA5738}" status="resolved" created="2025-02-13T22:08:21.527" complete="100000">
    <pc:sldMkLst xmlns:pc="http://schemas.microsoft.com/office/powerpoint/2013/main/command">
      <pc:docMk/>
      <pc:sldMk cId="948325195" sldId="323"/>
    </pc:sldMkLst>
    <p188:txBody>
      <a:bodyPr/>
      <a:lstStyle/>
      <a:p>
        <a:r>
          <a:rPr lang="en-US"/>
          <a:t>NEED 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3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49" tIns="26074" rIns="52149" bIns="260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300"/>
            <a:ext cx="7437120" cy="2759803"/>
          </a:xfrm>
          <a:prstGeom prst="rect">
            <a:avLst/>
          </a:prstGeom>
        </p:spPr>
        <p:txBody>
          <a:bodyPr vert="horz" lIns="52149" tIns="26074" rIns="52149" bIns="260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3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D0F07-9D40-958C-E475-E4A96658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99A5E-6B6B-6002-E7EA-DD99C3123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09029-AD85-AAEE-5458-9E42A1E8B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3B683-BFA6-4A6F-C09D-061C51778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0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3373-853B-6523-FA95-AED236C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B679B-03DE-7431-08C9-39D97721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3DAF1-19DC-9F62-38BF-2FD80181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318-F8F4-9D6E-C1B7-E7597CF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EED2-BF30-3052-0251-248352D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8F14D-442A-9A7C-4B8C-9C7694A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7C82B-1D03-A125-DF14-F3A94B49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7BE9-36ED-F994-645E-CB2805AF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2/22/2025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2/22/2025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microsoft.com/office/2018/10/relationships/comments" Target="../comments/modernComment_143_38864B4B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microsoft.com/office/2018/10/relationships/comments" Target="../comments/modernComment_12B_1AB590AB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19.png"/><Relationship Id="rId4" Type="http://schemas.microsoft.com/office/2018/10/relationships/comments" Target="../comments/modernComment_12C_A54800DA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20.png"/><Relationship Id="rId4" Type="http://schemas.microsoft.com/office/2018/10/relationships/comments" Target="../comments/modernComment_12D_2BF3C6CA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330.png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33.png"/><Relationship Id="rId5" Type="http://schemas.openxmlformats.org/officeDocument/2006/relationships/image" Target="../media/image330.png"/><Relationship Id="rId4" Type="http://schemas.openxmlformats.org/officeDocument/2006/relationships/customXml" Target="../ink/ink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0" y="-1455402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January 31, 2025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" y="130077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January 31, 2025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$19,773,563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$ 57,168,650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619819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$928,679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$34,775,494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A99A9FD-791A-4B90-2CA8-175CCD938B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January 31, 2025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$8,515,491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$57,168,650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$8,515,491,-17,229,430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$17,229,430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999941" y="5416330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-50% FY25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BD418A-16B3-E8A9-90C1-4438A4FDF7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6909C-ECAF-0BAC-95C7-438DF18EA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204" y="385418"/>
            <a:ext cx="10292196" cy="814535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966B6E-5D24-88B5-2C21-530EB59A44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January 31,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09325" y="8860976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8BC6-F607-B494-2404-38110B8AD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879" y="2789467"/>
            <a:ext cx="13016484" cy="615931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827708-AC14-A103-DF16-F019FE99DB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January 31,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328267" y="919933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718" y="3349509"/>
            <a:ext cx="12176211" cy="5743756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3D37DB6-4D06-8D58-5F37-F566AC33BD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January 31,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r="401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AB6293E-53F1-07E4-EFC3-B101021D25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January 31,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89" y="1881810"/>
            <a:ext cx="17514277" cy="7870664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E441C6C-3132-E1D4-5835-2414F7FCDE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0E446C-9FF9-65D8-34A3-10BC2F671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550D95-DB16-F633-A778-7C963ED4A0DE}"/>
              </a:ext>
            </a:extLst>
          </p:cNvPr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A1DD48B-705F-8A0D-EC59-CE2149E027F2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8E07DD-2836-F335-6416-5DB8EC528F35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January 31,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A137-55AB-A334-A368-B9BCE224B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89" y="2113405"/>
            <a:ext cx="17514277" cy="637492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49713A2-92D3-3567-D79D-33E991FB90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1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January 31, 2025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189679" y="1308176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$664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665" y="2549488"/>
            <a:ext cx="14470135" cy="614435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14AA073-AFBD-BD30-867D-8411BF71B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January 31, 2025 </a:t>
            </a:r>
          </a:p>
          <a:p>
            <a:r>
              <a:rPr lang="en-US" sz="3600" dirty="0"/>
              <a:t>(5th month / 12 months)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3785" y="2348275"/>
            <a:ext cx="13711528" cy="721863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8EC3B5-D845-919D-912C-D85F3ED96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January 31, 2025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BCE138-D773-1E5E-CEEA-CB3379612C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January 31, 2025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(5th month / 12 months)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4711144" y="56756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260647" y="1874254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906" y="2542315"/>
            <a:ext cx="12479671" cy="628209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87F74B-6247-6294-D870-47D23D94E9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January 31, 2025</a:t>
            </a:r>
          </a:p>
          <a:p>
            <a:r>
              <a:rPr lang="en-US" sz="3600" dirty="0"/>
              <a:t>(5th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870611" y="3510836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00" y="2391496"/>
            <a:ext cx="12674049" cy="605400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84A758C-F479-119E-1BCD-880EBBECAB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January 31, 2025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01" y="2772306"/>
            <a:ext cx="12732400" cy="257371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FCC044-4B02-B579-A21D-C29D496E39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January 31,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2800673"/>
            <a:ext cx="17322800" cy="5227000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31A6CB2-A80D-2125-F7F2-04133329C1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7"/>
            <a:ext cx="13543217" cy="2169617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February 26th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88BB3-A5E1-3031-CE34-E43E9D3D9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3091961"/>
            <a:ext cx="18021300" cy="457160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EA34EB5-5764-A628-7351-AED37C7C9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January 31, 2025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9335-1336-0E1B-3149-A5D05AD7197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4202072" cy="179296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200230" y="7268755"/>
            <a:ext cx="377636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$525,374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0" y="1886320"/>
            <a:ext cx="9981076" cy="81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E28028-F04A-E03B-5750-CE36C2FA8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020545" y="-50800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79DD3-13A0-CA0B-65B1-63465212E574}"/>
              </a:ext>
            </a:extLst>
          </p:cNvPr>
          <p:cNvSpPr txBox="1"/>
          <p:nvPr/>
        </p:nvSpPr>
        <p:spPr>
          <a:xfrm>
            <a:off x="887896" y="9516110"/>
            <a:ext cx="42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Note  Includes the $200K in FY 24-25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24055-520A-3B2F-C69B-50784F0EA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000850"/>
            <a:ext cx="18034000" cy="7577722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D09CB0-4FDB-A238-8C7E-9563EAEDB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726" y="794153"/>
            <a:ext cx="15265273" cy="7816448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A5BC14-DA61-2A84-3EC3-AB31D51792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01F-9B88-64A3-02E3-9519541A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C41D84A-3393-69B5-0D5A-6480D549FF0E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24E533-B5E4-BB80-AF31-B9AEEBA3C066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544D2-F4C6-A778-E886-90297BF28A37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0DC2-5041-0751-DC55-BF275E78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25" y="1184047"/>
            <a:ext cx="17339275" cy="708365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D34FE4B-53DF-DEDF-3A6E-417BEB0CCE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839" y="4954553"/>
            <a:ext cx="3770760" cy="372473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D2E46F5-B622-9FDB-179D-3A0857143CC7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January 31, 2025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4A184CF-225E-5FC7-56C5-3AB75597B271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January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574" y="2863515"/>
            <a:ext cx="7662138" cy="713428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January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5" y="3132682"/>
            <a:ext cx="11097614" cy="559664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January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796" y="3185785"/>
            <a:ext cx="8044286" cy="681201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234925" y="4308299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January 31,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831" y="3482719"/>
            <a:ext cx="10718440" cy="552313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January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00" y="2457451"/>
            <a:ext cx="17137647" cy="730884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January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" y="2547617"/>
            <a:ext cx="17233900" cy="749445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January 31,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37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97" y="4396477"/>
            <a:ext cx="17333842" cy="436215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FC266-EDA2-CA24-3F01-2C0266274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4969-D0E4-2D67-9FF1-38037FFD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86A2DF-762E-4875-8C7C-DD484C4A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12 Highlights points for January 2025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7F297-B0C2-8140-303E-1FA0CC286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8B14D-5E91-FC1D-260B-2825C29B1A9F}"/>
              </a:ext>
            </a:extLst>
          </p:cNvPr>
          <p:cNvSpPr txBox="1"/>
          <p:nvPr/>
        </p:nvSpPr>
        <p:spPr>
          <a:xfrm>
            <a:off x="-9412" y="1122186"/>
            <a:ext cx="12798311" cy="693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$16.5M in tax revenue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$2.6M Debt Svc payments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Revenues at 39%       Target of 42%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Expenditures at 41% Target of 42%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$41.2M in Equity as of Jan 2025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$145,666 in Donations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Values at $662B out of $665B Projected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Choice at $4.6M Benefit </a:t>
            </a: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544F6A-07B3-5B92-1E2D-BE53A2C1F573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0030-67AD-830A-040F-96F09DC97FDC}"/>
              </a:ext>
            </a:extLst>
          </p:cNvPr>
          <p:cNvSpPr txBox="1"/>
          <p:nvPr/>
        </p:nvSpPr>
        <p:spPr>
          <a:xfrm>
            <a:off x="10482470" y="1122186"/>
            <a:ext cx="76404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9. Ed Foundation at $525K </a:t>
            </a:r>
          </a:p>
          <a:p>
            <a:r>
              <a:rPr lang="en-US" sz="4400" b="1" dirty="0"/>
              <a:t>10. Ed Found Audit – Unmodified Opinion</a:t>
            </a:r>
          </a:p>
          <a:p>
            <a:r>
              <a:rPr lang="en-US" sz="4400" b="1" dirty="0"/>
              <a:t>11. 10% small business  Jan25</a:t>
            </a:r>
          </a:p>
          <a:p>
            <a:r>
              <a:rPr lang="en-US" sz="4400" b="1" dirty="0"/>
              <a:t>12. 93% Irvington Project</a:t>
            </a:r>
          </a:p>
          <a:p>
            <a:r>
              <a:rPr lang="en-US" sz="4400" b="1" dirty="0"/>
              <a:t>13. Phase I Projects – just pending retainage release and closeout</a:t>
            </a:r>
          </a:p>
          <a:p>
            <a:r>
              <a:rPr lang="en-US" sz="4400" b="1" dirty="0"/>
              <a:t>14. Budget Process underway </a:t>
            </a:r>
          </a:p>
          <a:p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637B-97FB-D33C-CE93-589C4B53D443}"/>
              </a:ext>
            </a:extLst>
          </p:cNvPr>
          <p:cNvSpPr txBox="1"/>
          <p:nvPr/>
        </p:nvSpPr>
        <p:spPr>
          <a:xfrm>
            <a:off x="411843" y="7272247"/>
            <a:ext cx="17083314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Outlook   Trend :  Finance         -   Tax Revenues being received </a:t>
            </a:r>
          </a:p>
          <a:p>
            <a:r>
              <a:rPr lang="en-US" sz="4000" b="1" dirty="0"/>
              <a:t>                                                             Revenues and exp. Below target</a:t>
            </a:r>
          </a:p>
          <a:p>
            <a:r>
              <a:rPr lang="en-US" sz="4000" b="1" dirty="0"/>
              <a:t>                                 Operations  -    Normal Operations and On Target </a:t>
            </a:r>
          </a:p>
          <a:p>
            <a:r>
              <a:rPr lang="en-US" sz="4000" b="1" dirty="0"/>
              <a:t>                                 Policy            -    Stable</a:t>
            </a:r>
          </a:p>
          <a:p>
            <a:r>
              <a:rPr lang="en-US" sz="4000" b="1" dirty="0"/>
              <a:t>                                 Legislative    -   On going 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8FB320-4A14-465C-6253-97D05327F1C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January 31,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5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490397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$ 44,430,299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$ 3,198,428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$ 41,231,870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945" y="387621"/>
            <a:ext cx="8784301" cy="8702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January 31, 2025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01/31/2025 is $41,190,870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28967" y="794102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9BBD-B77B-7749-0300-EF58BEB08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78" y="3781492"/>
            <a:ext cx="14024091" cy="48052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4287B-7A83-7AAC-DF77-4B3057EF098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January 31, 2025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ADA243D-98E8-083B-1599-7316FD2F7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January 31, 2025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$ 22,294,342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$ 28,181,118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$41M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$39M 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19088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44,430,299-$3,198,428=$41,231,871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6E6FDB9-9E57-DEB0-5EC4-ADB3C9D96F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January 31, 2025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$22,294,342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$41,231,870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$34,775,494-3,194,032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30BE39-BD0B-0EB4-1B51-430617B1E2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www.w3.org/XML/1998/namespace"/>
    <ds:schemaRef ds:uri="http://purl.org/dc/elements/1.1/"/>
    <ds:schemaRef ds:uri="http://schemas.microsoft.com/office/infopath/2007/PartnerControls"/>
    <ds:schemaRef ds:uri="68a1d430-a50e-484c-b4d2-499916cee94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1928</Words>
  <Application>Microsoft Office PowerPoint</Application>
  <PresentationFormat>Custom</PresentationFormat>
  <Paragraphs>346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Top 12 Highlights points for January 2025</vt:lpstr>
      <vt:lpstr>PowerPoint Presentation</vt:lpstr>
      <vt:lpstr>INTERIM FINANCIAL REPORT (unaudited) ASST. SUPERINTENDENT FOR BUSINESS SERVICES MESSAGE As of January 31, 2025</vt:lpstr>
      <vt:lpstr>INTERIM FINANCIAL REPORT (unaudited) As of January 31, 2025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January 31,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Jesus Amezcua</cp:lastModifiedBy>
  <cp:revision>272</cp:revision>
  <cp:lastPrinted>2025-02-21T16:48:55Z</cp:lastPrinted>
  <dcterms:created xsi:type="dcterms:W3CDTF">2021-09-22T16:28:29Z</dcterms:created>
  <dcterms:modified xsi:type="dcterms:W3CDTF">2025-02-23T02:16:49Z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